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60" r:id="rId4"/>
    <p:sldId id="264" r:id="rId5"/>
    <p:sldId id="259" r:id="rId6"/>
    <p:sldId id="258" r:id="rId7"/>
    <p:sldId id="265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9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2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71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15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45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1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6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4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9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1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8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AFD5-017A-40CC-8E31-6708B7E87D44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0A70F8-8FCA-4481-9AC7-F3666642F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5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18" name="whoosh.wav"/>
          </p:stSnd>
        </p:sndAc>
      </p:transition>
    </mc:Choice>
    <mc:Fallback xmlns="">
      <p:transition spd="slow">
        <p:circle/>
        <p:sndAc>
          <p:stSnd>
            <p:snd r:embed="rId19" name="whoosh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8BB37-A2D3-5E1A-454A-7BC6A820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CURARE L’AMORE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C8CE59-C836-F2A3-814F-A2A25B006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PER VENIRCI INCONTRO IMPARIAMO A SCONTRARCI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FD0D62-F5E3-0C40-BA0B-58732254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2" y="2875953"/>
            <a:ext cx="3018583" cy="28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038CC-B94E-7D06-A421-00991A5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806"/>
            <a:ext cx="8911687" cy="773158"/>
          </a:xfrm>
        </p:spPr>
        <p:txBody>
          <a:bodyPr/>
          <a:lstStyle/>
          <a:p>
            <a:r>
              <a:rPr lang="it-IT" dirty="0"/>
              <a:t>Il conflitto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27406-1D83-41B6-7D82-F1D7ED88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28738"/>
            <a:ext cx="9602788" cy="5529262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Conflitto, etimologicamente da </a:t>
            </a:r>
            <a:r>
              <a:rPr lang="it-IT" sz="2000" dirty="0" err="1"/>
              <a:t>conflictum</a:t>
            </a:r>
            <a:r>
              <a:rPr lang="it-IT" sz="2000" dirty="0"/>
              <a:t>, confliggere, combattere, indica uno </a:t>
            </a:r>
            <a:r>
              <a:rPr lang="it-IT" sz="2000" b="1" dirty="0"/>
              <a:t>scontro</a:t>
            </a:r>
            <a:r>
              <a:rPr lang="it-IT" sz="2000" dirty="0"/>
              <a:t> o un’ </a:t>
            </a:r>
            <a:r>
              <a:rPr lang="it-IT" sz="2000" b="1" dirty="0"/>
              <a:t>opposizione</a:t>
            </a:r>
            <a:r>
              <a:rPr lang="it-IT" sz="2000" dirty="0"/>
              <a:t> tra due o più parti (persone, idee, gruppi) i cui </a:t>
            </a:r>
            <a:r>
              <a:rPr lang="it-IT" sz="2000" u="sng" dirty="0"/>
              <a:t>interessi</a:t>
            </a:r>
            <a:r>
              <a:rPr lang="it-IT" sz="2000" dirty="0"/>
              <a:t>, </a:t>
            </a:r>
            <a:r>
              <a:rPr lang="it-IT" sz="2000" u="sng" dirty="0"/>
              <a:t>bisogni</a:t>
            </a:r>
            <a:r>
              <a:rPr lang="it-IT" sz="2000" dirty="0"/>
              <a:t> o </a:t>
            </a:r>
            <a:r>
              <a:rPr lang="it-IT" sz="2000" u="sng" dirty="0"/>
              <a:t>valori</a:t>
            </a:r>
            <a:r>
              <a:rPr lang="it-IT" sz="2000" dirty="0"/>
              <a:t> sono percepiti come incompatibili. Può manifestarsi come scontro armato (guerra), ma anche come </a:t>
            </a:r>
            <a:r>
              <a:rPr lang="it-IT" sz="2000" b="1" dirty="0"/>
              <a:t>divergenza</a:t>
            </a:r>
            <a:r>
              <a:rPr lang="it-IT" sz="2000" dirty="0"/>
              <a:t> relazionale, interiore o di competenze.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*Che CARATTERISTICHE hanno i conflitti?</a:t>
            </a:r>
          </a:p>
          <a:p>
            <a:r>
              <a:rPr lang="it-IT" sz="2000" dirty="0"/>
              <a:t>*QUANDO entriamo in conflitto?</a:t>
            </a:r>
          </a:p>
          <a:p>
            <a:r>
              <a:rPr lang="it-IT" sz="2000" dirty="0"/>
              <a:t>*A COSA SERVONO i conflitti?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F68050-520C-6C2D-C63D-E1CFC880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02" y="3011396"/>
            <a:ext cx="356037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556CC-FB3B-2D75-72C8-5BBA19F5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771525"/>
          </a:xfrm>
        </p:spPr>
        <p:txBody>
          <a:bodyPr/>
          <a:lstStyle/>
          <a:p>
            <a:pPr algn="ctr"/>
            <a:r>
              <a:rPr lang="it-IT" dirty="0"/>
              <a:t>Tipi di problemi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8BA0F-FD21-049F-5A53-57529CBC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71525"/>
            <a:ext cx="8915400" cy="6086475"/>
          </a:xfrm>
        </p:spPr>
        <p:txBody>
          <a:bodyPr/>
          <a:lstStyle/>
          <a:p>
            <a:r>
              <a:rPr lang="it-IT" sz="2400" dirty="0"/>
              <a:t>Problemi che nascono dai </a:t>
            </a:r>
            <a:r>
              <a:rPr lang="it-IT" sz="2400" b="1" dirty="0"/>
              <a:t>cambiamenti</a:t>
            </a:r>
            <a:r>
              <a:rPr lang="it-IT" sz="2400" dirty="0"/>
              <a:t> delle </a:t>
            </a:r>
            <a:r>
              <a:rPr lang="it-IT" sz="2400" b="1" dirty="0"/>
              <a:t>fasi evolutive </a:t>
            </a:r>
            <a:r>
              <a:rPr lang="it-IT" sz="2400" dirty="0"/>
              <a:t>(si convive per la prima volta, arriva un primo figlio, ingresso a scuola…)</a:t>
            </a:r>
          </a:p>
          <a:p>
            <a:r>
              <a:rPr lang="it-IT" sz="2400" dirty="0"/>
              <a:t>Problemi dei vari </a:t>
            </a:r>
            <a:r>
              <a:rPr lang="it-IT" sz="2400" b="1" dirty="0"/>
              <a:t>ambiti della vita </a:t>
            </a:r>
            <a:r>
              <a:rPr lang="it-IT" sz="2400" dirty="0"/>
              <a:t>(di lavoro, economici, di salute,  calamità naturali, dei vicini difficili, parenti in difficoltà………)</a:t>
            </a:r>
          </a:p>
          <a:p>
            <a:r>
              <a:rPr lang="it-IT" sz="2400" b="1" dirty="0"/>
              <a:t>Problemi personali </a:t>
            </a:r>
            <a:r>
              <a:rPr lang="it-IT" sz="2400" dirty="0"/>
              <a:t>(punti deboli consapevoli o inconsapevoli, rigidità,  dipendenze, malattie fisiche o psichiche…) 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835E3E-D019-329D-4F5A-2821AFC8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05" y="4321844"/>
            <a:ext cx="3804234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5D53F-93D4-C923-AFC6-D95528D0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190625"/>
          </a:xfrm>
        </p:spPr>
        <p:txBody>
          <a:bodyPr/>
          <a:lstStyle/>
          <a:p>
            <a:r>
              <a:rPr lang="it-IT" dirty="0"/>
              <a:t>Ogni conflitto prevede due livelli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1A586-2711-E3BA-1C6D-5CC3991B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4475"/>
            <a:ext cx="8915400" cy="5229225"/>
          </a:xfrm>
        </p:spPr>
        <p:txBody>
          <a:bodyPr/>
          <a:lstStyle/>
          <a:p>
            <a:r>
              <a:rPr lang="it-IT" sz="2800" dirty="0"/>
              <a:t> CONTENUTO </a:t>
            </a:r>
          </a:p>
          <a:p>
            <a:endParaRPr lang="it-IT" sz="2800" dirty="0"/>
          </a:p>
          <a:p>
            <a:r>
              <a:rPr lang="it-IT" sz="2800" dirty="0"/>
              <a:t> RELAZIONE   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5950D58-7A02-E01E-264C-C6F7E61A0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9" t="22597" r="11713" b="17024"/>
          <a:stretch/>
        </p:blipFill>
        <p:spPr bwMode="auto">
          <a:xfrm>
            <a:off x="3786188" y="3900488"/>
            <a:ext cx="6172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15246-48A4-6D78-AA49-4AF293CB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6" y="1"/>
            <a:ext cx="10744198" cy="1228724"/>
          </a:xfrm>
        </p:spPr>
        <p:txBody>
          <a:bodyPr>
            <a:normAutofit/>
          </a:bodyPr>
          <a:lstStyle/>
          <a:p>
            <a:r>
              <a:rPr lang="it-IT" dirty="0"/>
              <a:t>Caratteristiche per riconoscere un CONFLITTO</a:t>
            </a:r>
            <a:br>
              <a:rPr lang="it-IT" dirty="0"/>
            </a:br>
            <a:r>
              <a:rPr lang="it-IT" dirty="0"/>
              <a:t>CHE </a:t>
            </a:r>
            <a:r>
              <a:rPr lang="it-IT" b="1" dirty="0"/>
              <a:t>NON</a:t>
            </a:r>
            <a:r>
              <a:rPr lang="it-IT" dirty="0"/>
              <a:t> FA CRESCERE</a:t>
            </a:r>
            <a:r>
              <a:rPr lang="it-IT" dirty="0">
                <a:solidFill>
                  <a:schemeClr val="accent1"/>
                </a:solidFill>
              </a:rPr>
              <a:t>||</a:t>
            </a:r>
            <a:r>
              <a:rPr lang="it-IT" dirty="0"/>
              <a:t>CHE </a:t>
            </a:r>
            <a:r>
              <a:rPr lang="it-IT" b="1" dirty="0"/>
              <a:t>FA CRESCERE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D15E2-44A6-8AEB-7535-F2F10F4C1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412" y="1228725"/>
            <a:ext cx="5557838" cy="56292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b="1" dirty="0"/>
              <a:t>Paura</a:t>
            </a:r>
            <a:r>
              <a:rPr lang="it-IT" dirty="0"/>
              <a:t> di «separarsi», di perdere l’unione, delle diversità che emergono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Conflitto pervasivo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Voler cambiare l’altro e/o trovare ciò che non va in lui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Litigi frequenti su particolari non importanti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Ci si accusa e ci si offende a vicenda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Ognuno vuole affermare solo le proprie ragioni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Lasciare aperto il conflitto  (confermandosi le solite convinzioni negative)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Agire solo in base ai propri bisogni                (</a:t>
            </a:r>
            <a:r>
              <a:rPr lang="it-IT" b="1" dirty="0"/>
              <a:t>S</a:t>
            </a:r>
            <a:r>
              <a:rPr lang="it-IT" b="1" dirty="0">
                <a:sym typeface="Wingdings" panose="05000000000000000000" pitchFamily="2" charset="2"/>
              </a:rPr>
              <a:t></a:t>
            </a:r>
            <a:r>
              <a:rPr lang="it-IT" b="1" dirty="0"/>
              <a:t>O</a:t>
            </a:r>
            <a:r>
              <a:rPr lang="it-IT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Ci si sposta continuamente tra contenuto e relazione e/o si sovrappongono           **********************************************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B617B4-7F19-0A8B-BFF3-CE3904C1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50" y="1228726"/>
            <a:ext cx="5514974" cy="56292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b="1" dirty="0"/>
              <a:t>Rischiare</a:t>
            </a:r>
            <a:r>
              <a:rPr lang="it-IT" dirty="0"/>
              <a:t> di «separarsi», di vedere le diversità, di perdere l’unione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Conflitto circoscritto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Accogliere l’altro e/o </a:t>
            </a:r>
            <a:r>
              <a:rPr lang="it-IT" dirty="0" err="1"/>
              <a:t>com</a:t>
            </a:r>
            <a:r>
              <a:rPr lang="it-IT" dirty="0"/>
              <a:t>-prendere     l’altro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Conflitto su un problema specifico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 si mette in discussione entrambi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C’è disponibilità al dialogo e all’ascolto dell’altro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Chiudere sempre il conflitto con una soluzione o con un compromesso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Agire considerando anche i bisogni dell’altro (</a:t>
            </a:r>
            <a:r>
              <a:rPr lang="it-IT" b="1" dirty="0"/>
              <a:t>S</a:t>
            </a:r>
            <a:r>
              <a:rPr lang="it-IT" b="1" dirty="0">
                <a:sym typeface="Wingdings" panose="05000000000000000000" pitchFamily="2" charset="2"/>
              </a:rPr>
              <a:t></a:t>
            </a:r>
            <a:r>
              <a:rPr lang="it-IT" b="1" dirty="0"/>
              <a:t>S </a:t>
            </a:r>
            <a:r>
              <a:rPr lang="it-IT" dirty="0"/>
              <a:t>e </a:t>
            </a:r>
            <a:r>
              <a:rPr lang="it-IT" b="1" dirty="0"/>
              <a:t>S</a:t>
            </a:r>
            <a:r>
              <a:rPr lang="it-IT" b="1" dirty="0">
                <a:sym typeface="Wingdings" panose="05000000000000000000" pitchFamily="2" charset="2"/>
              </a:rPr>
              <a:t></a:t>
            </a:r>
            <a:r>
              <a:rPr lang="it-IT" b="1" dirty="0"/>
              <a:t>S</a:t>
            </a:r>
            <a:r>
              <a:rPr lang="it-I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Tener conto che c’è un contenuto di cui si discute ma anche una relazione con delle sue dinamiche***************************** </a:t>
            </a:r>
          </a:p>
        </p:txBody>
      </p:sp>
    </p:spTree>
    <p:extLst>
      <p:ext uri="{BB962C8B-B14F-4D97-AF65-F5344CB8AC3E}">
        <p14:creationId xmlns:p14="http://schemas.microsoft.com/office/powerpoint/2010/main" val="1266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32FC8-7108-CE75-4A11-F65E9521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537"/>
          </a:xfrm>
        </p:spPr>
        <p:txBody>
          <a:bodyPr/>
          <a:lstStyle/>
          <a:p>
            <a:r>
              <a:rPr lang="it-IT" dirty="0"/>
              <a:t>Cosa fare per gestire un conflitto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B1A4C-E336-ADCE-9181-F11092B2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338" y="1285875"/>
            <a:ext cx="10515600" cy="55721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dirty="0"/>
              <a:t>Ammettere l’esistenza del contrasto -&gt; decidere di affrontarlo</a:t>
            </a:r>
          </a:p>
          <a:p>
            <a:pPr marL="514350" indent="-514350">
              <a:buAutoNum type="arabicPeriod"/>
            </a:pPr>
            <a:r>
              <a:rPr lang="it-IT" dirty="0"/>
              <a:t>«In tempo di pace» concordare un momento per parlare e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comprendere insieme </a:t>
            </a:r>
            <a:r>
              <a:rPr lang="it-IT" b="1" dirty="0"/>
              <a:t>cosa è successo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dirty="0"/>
              <a:t>Nel momento del dialogo ognuno ascolta anche le ragioni dell’altro oltre a dire le proprie, in un’ </a:t>
            </a:r>
            <a:r>
              <a:rPr lang="it-IT" b="1" dirty="0"/>
              <a:t>alternanza di chiarificazioni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dirty="0"/>
              <a:t>Si sta sui fatti e ci si autodefinisce con un </a:t>
            </a:r>
            <a:r>
              <a:rPr lang="it-IT" b="1" dirty="0"/>
              <a:t>«linguaggio IO» </a:t>
            </a:r>
            <a:r>
              <a:rPr lang="it-IT" dirty="0"/>
              <a:t>anziché usare il «linguaggio TU»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b="1" dirty="0"/>
              <a:t>Terminare con una richiesta </a:t>
            </a:r>
            <a:r>
              <a:rPr lang="it-IT" dirty="0"/>
              <a:t>che l’uno fa all’altro su cosa si desidera che venga fatto di  diverso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dirty="0"/>
              <a:t>Dare una </a:t>
            </a:r>
            <a:r>
              <a:rPr lang="it-IT" b="1" dirty="0"/>
              <a:t>risposta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eriod"/>
            </a:pPr>
            <a:endParaRPr lang="it-IT" dirty="0"/>
          </a:p>
          <a:p>
            <a:pPr marL="514350" indent="-514350"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B7C524-76A2-3136-2553-6C84C6A0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31" y="4231900"/>
            <a:ext cx="3710305" cy="23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5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BDE4A-8F18-654D-29C8-B83CC70F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1436"/>
            <a:ext cx="8911687" cy="7596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Per i laboratori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18FBE-4F28-CC66-D35C-605B8555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671513"/>
            <a:ext cx="8915400" cy="6186487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2800" dirty="0"/>
              <a:t>CONSAPEVOLEZZA</a:t>
            </a:r>
          </a:p>
          <a:p>
            <a:pPr marL="0" indent="0" algn="ctr">
              <a:buNone/>
            </a:pPr>
            <a:endParaRPr lang="it-IT" sz="2800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</a:t>
            </a:r>
          </a:p>
          <a:p>
            <a:pPr marL="0" indent="0">
              <a:buNone/>
            </a:pPr>
            <a:r>
              <a:rPr lang="it-IT" dirty="0"/>
              <a:t>      </a:t>
            </a:r>
            <a:r>
              <a:rPr lang="it-IT" sz="2800" dirty="0"/>
              <a:t>Soggettiva</a:t>
            </a:r>
            <a:r>
              <a:rPr lang="it-IT" dirty="0"/>
              <a:t>   &gt;&gt;&gt;&gt;&gt;&gt;&gt;&gt;&gt;&gt;&gt;&gt;&gt;&gt;&gt;&gt;&gt;&gt;&gt;&gt;&gt;&gt;&gt;&gt;&gt;&gt;&gt;&gt;&gt;&gt; </a:t>
            </a:r>
            <a:r>
              <a:rPr lang="it-IT" sz="2800" dirty="0"/>
              <a:t>Empatica</a:t>
            </a:r>
          </a:p>
          <a:p>
            <a:pPr marL="0" indent="0">
              <a:buNone/>
            </a:pPr>
            <a:r>
              <a:rPr lang="it-IT" sz="2800" dirty="0"/>
              <a:t>                                           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                                   di Coppia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                                          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31BE578-339D-93EC-DB6F-FB9CD22C8CA4}"/>
              </a:ext>
            </a:extLst>
          </p:cNvPr>
          <p:cNvCxnSpPr>
            <a:cxnSpLocks/>
          </p:cNvCxnSpPr>
          <p:nvPr/>
        </p:nvCxnSpPr>
        <p:spPr>
          <a:xfrm flipH="1">
            <a:off x="4200525" y="1457325"/>
            <a:ext cx="2514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8D0A62D-187A-1EDD-AAD7-61A56AA594FE}"/>
              </a:ext>
            </a:extLst>
          </p:cNvPr>
          <p:cNvCxnSpPr>
            <a:cxnSpLocks/>
          </p:cNvCxnSpPr>
          <p:nvPr/>
        </p:nvCxnSpPr>
        <p:spPr>
          <a:xfrm>
            <a:off x="7443788" y="1457325"/>
            <a:ext cx="2155287" cy="123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371BDF0D-67AB-D532-97C8-F82CC68C3012}"/>
              </a:ext>
            </a:extLst>
          </p:cNvPr>
          <p:cNvSpPr/>
          <p:nvPr/>
        </p:nvSpPr>
        <p:spPr>
          <a:xfrm rot="5400000">
            <a:off x="6392463" y="1381844"/>
            <a:ext cx="1431137" cy="5557837"/>
          </a:xfrm>
          <a:prstGeom prst="rightBrace">
            <a:avLst>
              <a:gd name="adj1" fmla="val 8333"/>
              <a:gd name="adj2" fmla="val 48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0B5FD-802A-1036-092E-E6D3F72F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57174"/>
            <a:ext cx="8911687" cy="1208475"/>
          </a:xfrm>
        </p:spPr>
        <p:txBody>
          <a:bodyPr/>
          <a:lstStyle/>
          <a:p>
            <a:r>
              <a:rPr lang="it-IT" dirty="0"/>
              <a:t>                 CURARE L’AMORE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94BC8-3A23-789C-C39A-E6E34857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2578"/>
            <a:ext cx="8915400" cy="4278644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D35FB9-C0C2-5232-5F40-9CD8DBCD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44" y="1799505"/>
            <a:ext cx="5365144" cy="39447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2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503</TotalTime>
  <Words>470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Filo</vt:lpstr>
      <vt:lpstr>CURARE L’AMORE</vt:lpstr>
      <vt:lpstr>Il conflitto</vt:lpstr>
      <vt:lpstr>Tipi di problemi</vt:lpstr>
      <vt:lpstr>Ogni conflitto prevede due livelli</vt:lpstr>
      <vt:lpstr>Caratteristiche per riconoscere un CONFLITTO CHE NON FA CRESCERE||CHE FA CRESCERE</vt:lpstr>
      <vt:lpstr>Cosa fare per gestire un conflitto </vt:lpstr>
      <vt:lpstr>Per i laboratori </vt:lpstr>
      <vt:lpstr>                 CURARE L’AMORE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Caterina Di Filippo</dc:creator>
  <cp:lastModifiedBy>Aurelia Speziale</cp:lastModifiedBy>
  <cp:revision>19</cp:revision>
  <dcterms:created xsi:type="dcterms:W3CDTF">2026-05-11T09:27:20Z</dcterms:created>
  <dcterms:modified xsi:type="dcterms:W3CDTF">2026-05-28T15:34:02Z</dcterms:modified>
</cp:coreProperties>
</file>